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3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91" r:id="rId29"/>
    <p:sldId id="284" r:id="rId30"/>
    <p:sldId id="285" r:id="rId31"/>
    <p:sldId id="289" r:id="rId32"/>
    <p:sldId id="292" r:id="rId33"/>
    <p:sldId id="293" r:id="rId34"/>
    <p:sldId id="290" r:id="rId35"/>
    <p:sldId id="294" r:id="rId36"/>
    <p:sldId id="296" r:id="rId37"/>
    <p:sldId id="295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1484784"/>
            <a:ext cx="3923928" cy="4392488"/>
          </a:xfrm>
        </p:spPr>
        <p:txBody>
          <a:bodyPr>
            <a:normAutofit/>
          </a:bodyPr>
          <a:lstStyle/>
          <a:p>
            <a:r>
              <a:rPr lang="uk-UA" dirty="0" smtClean="0"/>
              <a:t>Тип  Членистоногі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Клас  Ракоподібні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Picture 2" descr="http://www.myjulia.ru/data/cache/2012/06/29/1061976_2998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153475" cy="650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Органи дихання: легеневі мішки </a:t>
            </a:r>
            <a:endParaRPr lang="ru-RU" sz="2800" dirty="0"/>
          </a:p>
        </p:txBody>
      </p:sp>
      <p:pic>
        <p:nvPicPr>
          <p:cNvPr id="20482" name="Picture 2" descr="http://works.tarefer.ru/10/100093/pic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8056"/>
            <a:ext cx="9144000" cy="40965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4941168"/>
            <a:ext cx="227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Легеневі мішки 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80112" y="4365104"/>
            <a:ext cx="28803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Нервова система</a:t>
            </a:r>
            <a:r>
              <a:rPr lang="uk-UA" sz="2800" dirty="0" smtClean="0"/>
              <a:t>: навкологлоткове нервове кільце і черевний нервовий ланцюжок</a:t>
            </a:r>
            <a:endParaRPr lang="ru-RU" sz="2800" dirty="0"/>
          </a:p>
        </p:txBody>
      </p:sp>
      <p:pic>
        <p:nvPicPr>
          <p:cNvPr id="23556" name="Picture 4" descr="http://biolicey2vrn.ucoz.ru/Zhivotnie/Mnogokletochnie/Chlenistonogie/Nervnaya_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59317" cy="483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складну поведінку</a:t>
            </a:r>
            <a:endParaRPr lang="ru-RU" sz="2800" dirty="0"/>
          </a:p>
        </p:txBody>
      </p:sp>
      <p:pic>
        <p:nvPicPr>
          <p:cNvPr id="25602" name="Picture 2" descr="Необычная маскиравка жуков-убий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344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50040" y="836712"/>
            <a:ext cx="36939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Жук-мисливець на мурах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висмоктує тіла і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складає їх собі на спину,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можливо, для маскування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Добре розвинені органи чуттів та ендокринна система</a:t>
            </a:r>
            <a:endParaRPr lang="ru-RU" sz="2800" dirty="0"/>
          </a:p>
        </p:txBody>
      </p:sp>
      <p:pic>
        <p:nvPicPr>
          <p:cNvPr id="24578" name="Picture 2" descr="http://cafelink.ru/wp-content/uploads/2011/03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608512" cy="4597669"/>
          </a:xfrm>
          <a:prstGeom prst="rect">
            <a:avLst/>
          </a:prstGeom>
          <a:noFill/>
        </p:spPr>
      </p:pic>
      <p:pic>
        <p:nvPicPr>
          <p:cNvPr id="24580" name="Picture 4" descr="http://www.apus.ru/im.xp/049050053048055054054053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104456" cy="45605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64814" y="1196752"/>
            <a:ext cx="16392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Вусики для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уловлювання</a:t>
            </a:r>
          </a:p>
          <a:p>
            <a:pPr algn="ctr"/>
            <a:r>
              <a:rPr lang="uk-UA" sz="2000" dirty="0" err="1" smtClean="0">
                <a:solidFill>
                  <a:schemeClr val="bg1"/>
                </a:solidFill>
              </a:rPr>
              <a:t>феромонів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Роздільностатеві, рідко - гермафродити</a:t>
            </a:r>
            <a:endParaRPr lang="ru-RU" sz="2800" dirty="0"/>
          </a:p>
        </p:txBody>
      </p:sp>
      <p:pic>
        <p:nvPicPr>
          <p:cNvPr id="26626" name="Picture 2" descr="http://www.x-top.org/images/prikol/2008/09/24/48da6fa8b6a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0" y="548680"/>
            <a:ext cx="9140990" cy="564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Клас Ракоподібні</a:t>
            </a:r>
            <a:endParaRPr lang="ru-RU" sz="2800" dirty="0"/>
          </a:p>
        </p:txBody>
      </p:sp>
      <p:pic>
        <p:nvPicPr>
          <p:cNvPr id="27650" name="Picture 2" descr="user pos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95" y="548680"/>
            <a:ext cx="8566763" cy="57424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2320" y="54868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Мокриця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Клас Павукоподібні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28674" name="Picture 2" descr="Файл:Black scorp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251" y="620688"/>
            <a:ext cx="8631437" cy="558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Клас Комахи</a:t>
            </a:r>
            <a:endParaRPr lang="ru-RU" sz="2800" dirty="0"/>
          </a:p>
        </p:txBody>
      </p:sp>
      <p:pic>
        <p:nvPicPr>
          <p:cNvPr id="29698" name="Picture 2" descr="Хотел спрятать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577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Ракоподібні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Найдавніші із сучасних членистоногих, переважно водні</a:t>
            </a:r>
            <a:endParaRPr lang="ru-RU" sz="2400" dirty="0"/>
          </a:p>
        </p:txBody>
      </p:sp>
      <p:pic>
        <p:nvPicPr>
          <p:cNvPr id="30722" name="Picture 2" descr="http://akva-world.ru/upload/31_January_2011/krevetki_15_13_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536160" cy="56521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76256" y="692696"/>
            <a:ext cx="144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Креветка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Ракоподібні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Зовнішній скелет – </a:t>
            </a:r>
            <a:r>
              <a:rPr lang="uk-UA" sz="2800" b="1" dirty="0" smtClean="0"/>
              <a:t>панцир</a:t>
            </a:r>
            <a:r>
              <a:rPr lang="uk-UA" sz="2800" dirty="0" smtClean="0"/>
              <a:t>                                       Голова + груди = </a:t>
            </a:r>
            <a:r>
              <a:rPr lang="uk-UA" sz="2800" b="1" dirty="0" err="1" smtClean="0"/>
              <a:t>головогруди</a:t>
            </a:r>
            <a:r>
              <a:rPr lang="uk-UA" sz="2800" dirty="0" smtClean="0"/>
              <a:t> і </a:t>
            </a:r>
            <a:r>
              <a:rPr lang="uk-UA" sz="2800" b="1" dirty="0" smtClean="0"/>
              <a:t>черевце</a:t>
            </a:r>
            <a:endParaRPr lang="ru-RU" sz="2800" b="1" dirty="0"/>
          </a:p>
        </p:txBody>
      </p:sp>
      <p:pic>
        <p:nvPicPr>
          <p:cNvPr id="31746" name="Picture 2" descr="http://akva-world.ru/upload/31_January_2011/krabi_02_15_14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56784" cy="52925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64288" y="62068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Краб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Це панівний тип на Землі, не менше 1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видів, які живуть у всіх середовищах</a:t>
            </a:r>
            <a:endParaRPr lang="ru-RU" sz="2800" dirty="0"/>
          </a:p>
        </p:txBody>
      </p:sp>
      <p:pic>
        <p:nvPicPr>
          <p:cNvPr id="6146" name="Picture 2" descr="http://farm2.static.flickr.com/1111/1431840501_75bc6e4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2808" cy="54546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1827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Багатоніжка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Ракоподібні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 голові 2 пари вусиків і складні очі</a:t>
            </a:r>
            <a:endParaRPr lang="ru-RU" sz="2800" dirty="0"/>
          </a:p>
        </p:txBody>
      </p:sp>
      <p:pic>
        <p:nvPicPr>
          <p:cNvPr id="32770" name="Picture 2" descr="http://akva-world.ru/upload/31_January_2011/rak_goluboy_15_15_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61248" cy="56364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1824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Голубий рак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Ракоподібні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 кожному сегменті грудей і черевця – по парі кінцівок</a:t>
            </a:r>
            <a:endParaRPr lang="ru-RU" sz="2400" dirty="0"/>
          </a:p>
        </p:txBody>
      </p:sp>
      <p:pic>
        <p:nvPicPr>
          <p:cNvPr id="33794" name="Picture 2" descr="http://ianimal.ru/wp-content/uploads/2010/11/krevetka-bogomol07-500x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1" cy="49011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66500" y="836712"/>
            <a:ext cx="2577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Креветка-богомол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Ракоподібні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Дихають зябрами</a:t>
            </a:r>
            <a:endParaRPr lang="ru-RU" sz="2800" dirty="0"/>
          </a:p>
        </p:txBody>
      </p:sp>
      <p:pic>
        <p:nvPicPr>
          <p:cNvPr id="34818" name="Picture 2" descr="http://edu2.tsu.ru/res/1649/text/img/Ris29/Ris29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64727" y="-388462"/>
            <a:ext cx="5622858" cy="74971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92280" y="5661248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Дафнія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861048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Зябра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860032" y="3645024"/>
            <a:ext cx="504056" cy="2880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Ракоподібні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Видільні залози розміщені на голові</a:t>
            </a:r>
            <a:endParaRPr lang="ru-RU" sz="2800" dirty="0"/>
          </a:p>
        </p:txBody>
      </p:sp>
      <p:pic>
        <p:nvPicPr>
          <p:cNvPr id="35842" name="Picture 2" descr="http://arzamastseva.ru/images/ak_dlay_t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" y="1340768"/>
            <a:ext cx="9139473" cy="3600400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5277080" y="2379643"/>
            <a:ext cx="1288973" cy="1404016"/>
          </a:xfrm>
          <a:custGeom>
            <a:avLst/>
            <a:gdLst>
              <a:gd name="connsiteX0" fmla="*/ 462708 w 1288973"/>
              <a:gd name="connsiteY0" fmla="*/ 132203 h 1404016"/>
              <a:gd name="connsiteX1" fmla="*/ 396607 w 1288973"/>
              <a:gd name="connsiteY1" fmla="*/ 165253 h 1404016"/>
              <a:gd name="connsiteX2" fmla="*/ 363556 w 1288973"/>
              <a:gd name="connsiteY2" fmla="*/ 198304 h 1404016"/>
              <a:gd name="connsiteX3" fmla="*/ 286438 w 1288973"/>
              <a:gd name="connsiteY3" fmla="*/ 242371 h 1404016"/>
              <a:gd name="connsiteX4" fmla="*/ 253387 w 1288973"/>
              <a:gd name="connsiteY4" fmla="*/ 275422 h 1404016"/>
              <a:gd name="connsiteX5" fmla="*/ 220337 w 1288973"/>
              <a:gd name="connsiteY5" fmla="*/ 286439 h 1404016"/>
              <a:gd name="connsiteX6" fmla="*/ 198303 w 1288973"/>
              <a:gd name="connsiteY6" fmla="*/ 319490 h 1404016"/>
              <a:gd name="connsiteX7" fmla="*/ 165253 w 1288973"/>
              <a:gd name="connsiteY7" fmla="*/ 352540 h 1404016"/>
              <a:gd name="connsiteX8" fmla="*/ 121185 w 1288973"/>
              <a:gd name="connsiteY8" fmla="*/ 418641 h 1404016"/>
              <a:gd name="connsiteX9" fmla="*/ 88134 w 1288973"/>
              <a:gd name="connsiteY9" fmla="*/ 484743 h 1404016"/>
              <a:gd name="connsiteX10" fmla="*/ 77118 w 1288973"/>
              <a:gd name="connsiteY10" fmla="*/ 528810 h 1404016"/>
              <a:gd name="connsiteX11" fmla="*/ 66101 w 1288973"/>
              <a:gd name="connsiteY11" fmla="*/ 561861 h 1404016"/>
              <a:gd name="connsiteX12" fmla="*/ 44067 w 1288973"/>
              <a:gd name="connsiteY12" fmla="*/ 605928 h 1404016"/>
              <a:gd name="connsiteX13" fmla="*/ 22033 w 1288973"/>
              <a:gd name="connsiteY13" fmla="*/ 694063 h 1404016"/>
              <a:gd name="connsiteX14" fmla="*/ 0 w 1288973"/>
              <a:gd name="connsiteY14" fmla="*/ 815249 h 1404016"/>
              <a:gd name="connsiteX15" fmla="*/ 11016 w 1288973"/>
              <a:gd name="connsiteY15" fmla="*/ 1035586 h 1404016"/>
              <a:gd name="connsiteX16" fmla="*/ 55084 w 1288973"/>
              <a:gd name="connsiteY16" fmla="*/ 1134738 h 1404016"/>
              <a:gd name="connsiteX17" fmla="*/ 66101 w 1288973"/>
              <a:gd name="connsiteY17" fmla="*/ 1167788 h 1404016"/>
              <a:gd name="connsiteX18" fmla="*/ 176269 w 1288973"/>
              <a:gd name="connsiteY18" fmla="*/ 1266940 h 1404016"/>
              <a:gd name="connsiteX19" fmla="*/ 220337 w 1288973"/>
              <a:gd name="connsiteY19" fmla="*/ 1277957 h 1404016"/>
              <a:gd name="connsiteX20" fmla="*/ 253387 w 1288973"/>
              <a:gd name="connsiteY20" fmla="*/ 1299991 h 1404016"/>
              <a:gd name="connsiteX21" fmla="*/ 286438 w 1288973"/>
              <a:gd name="connsiteY21" fmla="*/ 1311008 h 1404016"/>
              <a:gd name="connsiteX22" fmla="*/ 396607 w 1288973"/>
              <a:gd name="connsiteY22" fmla="*/ 1333041 h 1404016"/>
              <a:gd name="connsiteX23" fmla="*/ 782197 w 1288973"/>
              <a:gd name="connsiteY23" fmla="*/ 1344058 h 1404016"/>
              <a:gd name="connsiteX24" fmla="*/ 914400 w 1288973"/>
              <a:gd name="connsiteY24" fmla="*/ 1299991 h 1404016"/>
              <a:gd name="connsiteX25" fmla="*/ 969484 w 1288973"/>
              <a:gd name="connsiteY25" fmla="*/ 1266940 h 1404016"/>
              <a:gd name="connsiteX26" fmla="*/ 1013551 w 1288973"/>
              <a:gd name="connsiteY26" fmla="*/ 1244906 h 1404016"/>
              <a:gd name="connsiteX27" fmla="*/ 1079653 w 1288973"/>
              <a:gd name="connsiteY27" fmla="*/ 1189822 h 1404016"/>
              <a:gd name="connsiteX28" fmla="*/ 1112703 w 1288973"/>
              <a:gd name="connsiteY28" fmla="*/ 1167788 h 1404016"/>
              <a:gd name="connsiteX29" fmla="*/ 1178804 w 1288973"/>
              <a:gd name="connsiteY29" fmla="*/ 1090670 h 1404016"/>
              <a:gd name="connsiteX30" fmla="*/ 1211855 w 1288973"/>
              <a:gd name="connsiteY30" fmla="*/ 1013552 h 1404016"/>
              <a:gd name="connsiteX31" fmla="*/ 1222872 w 1288973"/>
              <a:gd name="connsiteY31" fmla="*/ 980502 h 1404016"/>
              <a:gd name="connsiteX32" fmla="*/ 1244906 w 1288973"/>
              <a:gd name="connsiteY32" fmla="*/ 936434 h 1404016"/>
              <a:gd name="connsiteX33" fmla="*/ 1277956 w 1288973"/>
              <a:gd name="connsiteY33" fmla="*/ 793215 h 1404016"/>
              <a:gd name="connsiteX34" fmla="*/ 1288973 w 1288973"/>
              <a:gd name="connsiteY34" fmla="*/ 727114 h 1404016"/>
              <a:gd name="connsiteX35" fmla="*/ 1277956 w 1288973"/>
              <a:gd name="connsiteY35" fmla="*/ 528810 h 1404016"/>
              <a:gd name="connsiteX36" fmla="*/ 1255922 w 1288973"/>
              <a:gd name="connsiteY36" fmla="*/ 440675 h 1404016"/>
              <a:gd name="connsiteX37" fmla="*/ 1167787 w 1288973"/>
              <a:gd name="connsiteY37" fmla="*/ 308473 h 1404016"/>
              <a:gd name="connsiteX38" fmla="*/ 1123720 w 1288973"/>
              <a:gd name="connsiteY38" fmla="*/ 231355 h 1404016"/>
              <a:gd name="connsiteX39" fmla="*/ 1079653 w 1288973"/>
              <a:gd name="connsiteY39" fmla="*/ 165253 h 1404016"/>
              <a:gd name="connsiteX40" fmla="*/ 1057619 w 1288973"/>
              <a:gd name="connsiteY40" fmla="*/ 132203 h 1404016"/>
              <a:gd name="connsiteX41" fmla="*/ 958467 w 1288973"/>
              <a:gd name="connsiteY41" fmla="*/ 55085 h 1404016"/>
              <a:gd name="connsiteX42" fmla="*/ 925416 w 1288973"/>
              <a:gd name="connsiteY42" fmla="*/ 44068 h 1404016"/>
              <a:gd name="connsiteX43" fmla="*/ 892366 w 1288973"/>
              <a:gd name="connsiteY43" fmla="*/ 22034 h 1404016"/>
              <a:gd name="connsiteX44" fmla="*/ 826265 w 1288973"/>
              <a:gd name="connsiteY44" fmla="*/ 0 h 1404016"/>
              <a:gd name="connsiteX45" fmla="*/ 561860 w 1288973"/>
              <a:gd name="connsiteY45" fmla="*/ 11017 h 1404016"/>
              <a:gd name="connsiteX46" fmla="*/ 528809 w 1288973"/>
              <a:gd name="connsiteY46" fmla="*/ 22034 h 1404016"/>
              <a:gd name="connsiteX47" fmla="*/ 495759 w 1288973"/>
              <a:gd name="connsiteY47" fmla="*/ 44068 h 1404016"/>
              <a:gd name="connsiteX48" fmla="*/ 484742 w 1288973"/>
              <a:gd name="connsiteY48" fmla="*/ 77118 h 14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88973" h="1404016">
                <a:moveTo>
                  <a:pt x="462708" y="132203"/>
                </a:moveTo>
                <a:cubicBezTo>
                  <a:pt x="429584" y="143244"/>
                  <a:pt x="425081" y="141524"/>
                  <a:pt x="396607" y="165253"/>
                </a:cubicBezTo>
                <a:cubicBezTo>
                  <a:pt x="384638" y="175227"/>
                  <a:pt x="375525" y="188330"/>
                  <a:pt x="363556" y="198304"/>
                </a:cubicBezTo>
                <a:cubicBezTo>
                  <a:pt x="340195" y="217772"/>
                  <a:pt x="313382" y="228900"/>
                  <a:pt x="286438" y="242371"/>
                </a:cubicBezTo>
                <a:cubicBezTo>
                  <a:pt x="275421" y="253388"/>
                  <a:pt x="266351" y="266779"/>
                  <a:pt x="253387" y="275422"/>
                </a:cubicBezTo>
                <a:cubicBezTo>
                  <a:pt x="243725" y="281864"/>
                  <a:pt x="229405" y="279185"/>
                  <a:pt x="220337" y="286439"/>
                </a:cubicBezTo>
                <a:cubicBezTo>
                  <a:pt x="209998" y="294711"/>
                  <a:pt x="206780" y="309318"/>
                  <a:pt x="198303" y="319490"/>
                </a:cubicBezTo>
                <a:cubicBezTo>
                  <a:pt x="188329" y="331459"/>
                  <a:pt x="174818" y="340242"/>
                  <a:pt x="165253" y="352540"/>
                </a:cubicBezTo>
                <a:cubicBezTo>
                  <a:pt x="148995" y="373443"/>
                  <a:pt x="121185" y="418641"/>
                  <a:pt x="121185" y="418641"/>
                </a:cubicBezTo>
                <a:cubicBezTo>
                  <a:pt x="74759" y="557919"/>
                  <a:pt x="152208" y="335234"/>
                  <a:pt x="88134" y="484743"/>
                </a:cubicBezTo>
                <a:cubicBezTo>
                  <a:pt x="82170" y="498660"/>
                  <a:pt x="81277" y="514252"/>
                  <a:pt x="77118" y="528810"/>
                </a:cubicBezTo>
                <a:cubicBezTo>
                  <a:pt x="73928" y="539976"/>
                  <a:pt x="70676" y="551187"/>
                  <a:pt x="66101" y="561861"/>
                </a:cubicBezTo>
                <a:cubicBezTo>
                  <a:pt x="59632" y="576956"/>
                  <a:pt x="50536" y="590833"/>
                  <a:pt x="44067" y="605928"/>
                </a:cubicBezTo>
                <a:cubicBezTo>
                  <a:pt x="30438" y="637728"/>
                  <a:pt x="29991" y="658251"/>
                  <a:pt x="22033" y="694063"/>
                </a:cubicBezTo>
                <a:cubicBezTo>
                  <a:pt x="1256" y="787558"/>
                  <a:pt x="19095" y="681575"/>
                  <a:pt x="0" y="815249"/>
                </a:cubicBezTo>
                <a:cubicBezTo>
                  <a:pt x="3672" y="888695"/>
                  <a:pt x="2587" y="962533"/>
                  <a:pt x="11016" y="1035586"/>
                </a:cubicBezTo>
                <a:cubicBezTo>
                  <a:pt x="19542" y="1109481"/>
                  <a:pt x="30255" y="1085080"/>
                  <a:pt x="55084" y="1134738"/>
                </a:cubicBezTo>
                <a:cubicBezTo>
                  <a:pt x="60277" y="1145125"/>
                  <a:pt x="58972" y="1158622"/>
                  <a:pt x="66101" y="1167788"/>
                </a:cubicBezTo>
                <a:cubicBezTo>
                  <a:pt x="79173" y="1184595"/>
                  <a:pt x="146171" y="1251891"/>
                  <a:pt x="176269" y="1266940"/>
                </a:cubicBezTo>
                <a:cubicBezTo>
                  <a:pt x="189812" y="1273711"/>
                  <a:pt x="205648" y="1274285"/>
                  <a:pt x="220337" y="1277957"/>
                </a:cubicBezTo>
                <a:cubicBezTo>
                  <a:pt x="231354" y="1285302"/>
                  <a:pt x="241544" y="1294070"/>
                  <a:pt x="253387" y="1299991"/>
                </a:cubicBezTo>
                <a:cubicBezTo>
                  <a:pt x="263774" y="1305185"/>
                  <a:pt x="275272" y="1307818"/>
                  <a:pt x="286438" y="1311008"/>
                </a:cubicBezTo>
                <a:cubicBezTo>
                  <a:pt x="332447" y="1324153"/>
                  <a:pt x="344677" y="1324386"/>
                  <a:pt x="396607" y="1333041"/>
                </a:cubicBezTo>
                <a:cubicBezTo>
                  <a:pt x="538553" y="1404016"/>
                  <a:pt x="451971" y="1369460"/>
                  <a:pt x="782197" y="1344058"/>
                </a:cubicBezTo>
                <a:cubicBezTo>
                  <a:pt x="833398" y="1340119"/>
                  <a:pt x="871917" y="1323592"/>
                  <a:pt x="914400" y="1299991"/>
                </a:cubicBezTo>
                <a:cubicBezTo>
                  <a:pt x="933118" y="1289592"/>
                  <a:pt x="950766" y="1277339"/>
                  <a:pt x="969484" y="1266940"/>
                </a:cubicBezTo>
                <a:cubicBezTo>
                  <a:pt x="983840" y="1258964"/>
                  <a:pt x="999292" y="1253054"/>
                  <a:pt x="1013551" y="1244906"/>
                </a:cubicBezTo>
                <a:cubicBezTo>
                  <a:pt x="1065772" y="1215065"/>
                  <a:pt x="1029936" y="1231253"/>
                  <a:pt x="1079653" y="1189822"/>
                </a:cubicBezTo>
                <a:cubicBezTo>
                  <a:pt x="1089825" y="1181346"/>
                  <a:pt x="1102531" y="1176264"/>
                  <a:pt x="1112703" y="1167788"/>
                </a:cubicBezTo>
                <a:cubicBezTo>
                  <a:pt x="1143397" y="1142210"/>
                  <a:pt x="1154486" y="1123095"/>
                  <a:pt x="1178804" y="1090670"/>
                </a:cubicBezTo>
                <a:cubicBezTo>
                  <a:pt x="1204641" y="1013162"/>
                  <a:pt x="1171014" y="1108846"/>
                  <a:pt x="1211855" y="1013552"/>
                </a:cubicBezTo>
                <a:cubicBezTo>
                  <a:pt x="1216429" y="1002878"/>
                  <a:pt x="1218298" y="991176"/>
                  <a:pt x="1222872" y="980502"/>
                </a:cubicBezTo>
                <a:cubicBezTo>
                  <a:pt x="1229341" y="965407"/>
                  <a:pt x="1238437" y="951529"/>
                  <a:pt x="1244906" y="936434"/>
                </a:cubicBezTo>
                <a:cubicBezTo>
                  <a:pt x="1261551" y="897595"/>
                  <a:pt x="1273681" y="818862"/>
                  <a:pt x="1277956" y="793215"/>
                </a:cubicBezTo>
                <a:lnTo>
                  <a:pt x="1288973" y="727114"/>
                </a:lnTo>
                <a:cubicBezTo>
                  <a:pt x="1285301" y="661013"/>
                  <a:pt x="1285545" y="594577"/>
                  <a:pt x="1277956" y="528810"/>
                </a:cubicBezTo>
                <a:cubicBezTo>
                  <a:pt x="1274485" y="498727"/>
                  <a:pt x="1272720" y="465872"/>
                  <a:pt x="1255922" y="440675"/>
                </a:cubicBezTo>
                <a:lnTo>
                  <a:pt x="1167787" y="308473"/>
                </a:lnTo>
                <a:cubicBezTo>
                  <a:pt x="1091585" y="194169"/>
                  <a:pt x="1207564" y="371097"/>
                  <a:pt x="1123720" y="231355"/>
                </a:cubicBezTo>
                <a:cubicBezTo>
                  <a:pt x="1110095" y="208647"/>
                  <a:pt x="1094342" y="187287"/>
                  <a:pt x="1079653" y="165253"/>
                </a:cubicBezTo>
                <a:cubicBezTo>
                  <a:pt x="1072309" y="154236"/>
                  <a:pt x="1066981" y="141565"/>
                  <a:pt x="1057619" y="132203"/>
                </a:cubicBezTo>
                <a:cubicBezTo>
                  <a:pt x="1029102" y="103686"/>
                  <a:pt x="998000" y="68263"/>
                  <a:pt x="958467" y="55085"/>
                </a:cubicBezTo>
                <a:lnTo>
                  <a:pt x="925416" y="44068"/>
                </a:lnTo>
                <a:cubicBezTo>
                  <a:pt x="914399" y="36723"/>
                  <a:pt x="904465" y="27412"/>
                  <a:pt x="892366" y="22034"/>
                </a:cubicBezTo>
                <a:cubicBezTo>
                  <a:pt x="871142" y="12601"/>
                  <a:pt x="826265" y="0"/>
                  <a:pt x="826265" y="0"/>
                </a:cubicBezTo>
                <a:cubicBezTo>
                  <a:pt x="738130" y="3672"/>
                  <a:pt x="649830" y="4501"/>
                  <a:pt x="561860" y="11017"/>
                </a:cubicBezTo>
                <a:cubicBezTo>
                  <a:pt x="550279" y="11875"/>
                  <a:pt x="539196" y="16840"/>
                  <a:pt x="528809" y="22034"/>
                </a:cubicBezTo>
                <a:cubicBezTo>
                  <a:pt x="516966" y="27955"/>
                  <a:pt x="506776" y="36723"/>
                  <a:pt x="495759" y="44068"/>
                </a:cubicBezTo>
                <a:lnTo>
                  <a:pt x="484742" y="77118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Прісноводний, всеїдний, нічний спосіб життя</a:t>
            </a:r>
            <a:endParaRPr lang="ru-RU" sz="2800" dirty="0"/>
          </a:p>
        </p:txBody>
      </p:sp>
      <p:pic>
        <p:nvPicPr>
          <p:cNvPr id="4" name="Picture 4" descr="http://www.naturephoto-cz.com/photos/others/%D0%A8%D0%B8%D1%80%D0%BE%D0%BA%D0%BE%D0%BF%D0%B0%D0%BB%D1%8B%D0%B9-%D1%80%D0%B5%D1%87%D0%BD%D0%BE%D0%B9-%D1%80%D0%B0%D0%BA-3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33076" cy="515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Повзає і добре плаває, повзає задки тільки з переляку</a:t>
            </a:r>
            <a:endParaRPr lang="ru-RU" sz="2800" dirty="0"/>
          </a:p>
        </p:txBody>
      </p:sp>
      <p:pic>
        <p:nvPicPr>
          <p:cNvPr id="5" name="Picture 8" descr="http://upload.wikimedia.org/wikipedia/commons/thumb/0/09/Crayfisch_Astacus_astacus.jpg/275px-Crayfisch_Astacus_asta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5509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Хітиновий панцир просякнутий солями </a:t>
            </a:r>
            <a:r>
              <a:rPr lang="uk-UA" sz="2400" dirty="0" err="1" smtClean="0"/>
              <a:t>Са</a:t>
            </a:r>
            <a:r>
              <a:rPr lang="uk-UA" sz="2400" dirty="0" smtClean="0"/>
              <a:t>, у місцях зчленування є тільки кутикула, м</a:t>
            </a:r>
            <a:r>
              <a:rPr lang="en-US" sz="2400" dirty="0" smtClean="0"/>
              <a:t>’</a:t>
            </a:r>
            <a:r>
              <a:rPr lang="uk-UA" sz="2400" dirty="0" smtClean="0"/>
              <a:t>язи кріпляться до кутикули</a:t>
            </a:r>
            <a:endParaRPr lang="ru-RU" sz="2400" dirty="0"/>
          </a:p>
        </p:txBody>
      </p:sp>
      <p:pic>
        <p:nvPicPr>
          <p:cNvPr id="4" name="Picture 2" descr="http://www.allkross.ru/images/stories/pond_cray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092280" cy="5319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1986" name="Picture 2" descr="Файл:Зовнішня будова рака широкопа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28241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620689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237312"/>
            <a:ext cx="192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Довгий вусик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229200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Око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653136"/>
            <a:ext cx="221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Короткий вусик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068960"/>
            <a:ext cx="1312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Щелепи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708920"/>
            <a:ext cx="188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Ногощелепи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980728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Клешня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212976"/>
            <a:ext cx="203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Ходильні ноги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404664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 smtClean="0"/>
              <a:t>Черевні (плавальні)</a:t>
            </a:r>
          </a:p>
          <a:p>
            <a:pPr algn="r"/>
            <a:r>
              <a:rPr lang="uk-UA" sz="2400" dirty="0" smtClean="0"/>
              <a:t>ноги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3861048"/>
            <a:ext cx="2688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Хвостовий плавець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085184"/>
            <a:ext cx="1869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Головогруди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4941168"/>
            <a:ext cx="135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Черевце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Кінцівки річкового рака</a:t>
            </a:r>
            <a:endParaRPr lang="ru-RU" sz="2800" dirty="0"/>
          </a:p>
        </p:txBody>
      </p:sp>
      <p:pic>
        <p:nvPicPr>
          <p:cNvPr id="4" name="Picture 2" descr="http://aquafisher.org.ua/wp-content/uploads/Anatomia_Rak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766"/>
            <a:ext cx="8610318" cy="537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Травна система</a:t>
            </a:r>
            <a:endParaRPr lang="ru-RU" sz="2800" dirty="0"/>
          </a:p>
        </p:txBody>
      </p:sp>
      <p:pic>
        <p:nvPicPr>
          <p:cNvPr id="40962" name="Picture 2" descr="Файл:Сист внутр орг у річк ра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1" y="1412776"/>
            <a:ext cx="9146421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 smtClean="0"/>
              <a:t> </a:t>
            </a:r>
            <a:endParaRPr lang="ru-RU" sz="1200" dirty="0"/>
          </a:p>
        </p:txBody>
      </p:sp>
      <p:sp>
        <p:nvSpPr>
          <p:cNvPr id="7170" name="AutoShape 2" descr="data:image/jpeg;base64,/9j/4AAQSkZJRgABAQAAAQABAAD/2wCEAAkGBgwODQwMDQ0ODA0NDQwMDA0NDA4MDA0MFRAVFBMQEhIXGyYeFxkjGRISHy8gIycpLCwsFR4xNTAqNScrLCkBCQoKDgwNDQ0MDSkYHhgpKSkpKSkpKSkpKSkpKSkpKSkpKSkpKSkpKSkpKSkpKSkpKSkpKSkpKSkpKSkpKSkpKf/AABEIALkBEQMBIgACEQEDEQH/xAAXAAEBAQEAAAAAAAAAAAAAAAAAAQIH/8QAIRABAQEAAQMEAwAAAAAAAAAAAAERAiExQYGhweFRcZH/xAAUAQEAAAAAAAAAAAAAAAAAAAAA/8QAFBEBAAAAAAAAAAAAAAAAAAAAAP/aAAwDAQACEQMRAD8A7gAAAAAACdwUAEs32UAAAAATyuAAAAAAAAAAAAJIoAAAAJgoAAAAAAAAAAAJJ6qAAAAAAACWgoSgAAAAAABoAAAAACAKAAAAAAAABgAAAAAAAAAAAAAAAAAAAAAAAAAAAAAAAAAAAACKAAAAAAAAAAAAAAAAAAAAAAAAAnHj0m3r5vbTlc8b2UBJVAAAAAAAAAAAAADAAAAAAAAAAAAAAAAAAAAAkAAAAAEqgEAAAAoAAAAAAAAAAAAAAAGgAAAAAAAAAAAAAAAAAAAAAAAAAAAAAAAAABIaAAAAAAAABaFgAAAAAAAAAAAAAAAAAAAAAAAAAAAAAAACAozt/E/v0A0ACWLIAAAAAAAAAAAAAAAAAAAAAJqpYoAAAAAAAAAAAAAAAAAAAABokoKAAAAAAAAGgAAAAAAAAAAAAAAAAAAJTjLnXqoAAAAAAAAAAAAAABgAAAAAAABAAAAAAAAFAQUBBQEBL39KChFBBQEFAQUBBQEFAQUBEaQAUBBWeHn9/EBRQEFAQVA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6626195" cy="1619251"/>
          </a:xfrm>
          <a:prstGeom prst="rect">
            <a:avLst/>
          </a:prstGeom>
          <a:noFill/>
        </p:spPr>
      </p:pic>
      <p:pic>
        <p:nvPicPr>
          <p:cNvPr id="7174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7"/>
            <a:ext cx="4032448" cy="792087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4067944" y="3573016"/>
            <a:ext cx="0" cy="144016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020272" y="3068960"/>
            <a:ext cx="0" cy="18722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27784" y="2132856"/>
            <a:ext cx="936104" cy="7920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88224" y="2132856"/>
            <a:ext cx="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932040" y="2204864"/>
            <a:ext cx="0" cy="93610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39752" y="5013176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і глотка 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124744"/>
            <a:ext cx="3757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Жувальний </a:t>
            </a:r>
            <a:r>
              <a:rPr lang="uk-UA" sz="2400" dirty="0" smtClean="0"/>
              <a:t>відділ шлунка </a:t>
            </a:r>
          </a:p>
          <a:p>
            <a:r>
              <a:rPr lang="uk-UA" sz="2400" dirty="0" smtClean="0"/>
              <a:t>із камінцями і </a:t>
            </a:r>
          </a:p>
          <a:p>
            <a:r>
              <a:rPr lang="uk-UA" sz="2400" dirty="0" smtClean="0"/>
              <a:t>хітиновими пластинками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07904" y="1340768"/>
            <a:ext cx="3543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Цідильний</a:t>
            </a:r>
            <a:r>
              <a:rPr lang="uk-UA" sz="2400" dirty="0" smtClean="0"/>
              <a:t> відділ шлунка</a:t>
            </a:r>
            <a:endParaRPr lang="ru-RU" sz="2400" dirty="0"/>
          </a:p>
        </p:txBody>
      </p:sp>
      <p:sp>
        <p:nvSpPr>
          <p:cNvPr id="35" name="Полилиния 34"/>
          <p:cNvSpPr/>
          <p:nvPr/>
        </p:nvSpPr>
        <p:spPr>
          <a:xfrm>
            <a:off x="3741113" y="2533880"/>
            <a:ext cx="1580034" cy="451691"/>
          </a:xfrm>
          <a:custGeom>
            <a:avLst/>
            <a:gdLst>
              <a:gd name="connsiteX0" fmla="*/ 59706 w 1580034"/>
              <a:gd name="connsiteY0" fmla="*/ 451691 h 451691"/>
              <a:gd name="connsiteX1" fmla="*/ 48689 w 1580034"/>
              <a:gd name="connsiteY1" fmla="*/ 297455 h 451691"/>
              <a:gd name="connsiteX2" fmla="*/ 70723 w 1580034"/>
              <a:gd name="connsiteY2" fmla="*/ 231354 h 451691"/>
              <a:gd name="connsiteX3" fmla="*/ 136824 w 1580034"/>
              <a:gd name="connsiteY3" fmla="*/ 198303 h 451691"/>
              <a:gd name="connsiteX4" fmla="*/ 202926 w 1580034"/>
              <a:gd name="connsiteY4" fmla="*/ 154236 h 451691"/>
              <a:gd name="connsiteX5" fmla="*/ 269027 w 1580034"/>
              <a:gd name="connsiteY5" fmla="*/ 132202 h 451691"/>
              <a:gd name="connsiteX6" fmla="*/ 302077 w 1580034"/>
              <a:gd name="connsiteY6" fmla="*/ 121185 h 451691"/>
              <a:gd name="connsiteX7" fmla="*/ 335128 w 1580034"/>
              <a:gd name="connsiteY7" fmla="*/ 99151 h 451691"/>
              <a:gd name="connsiteX8" fmla="*/ 445297 w 1580034"/>
              <a:gd name="connsiteY8" fmla="*/ 66101 h 451691"/>
              <a:gd name="connsiteX9" fmla="*/ 478347 w 1580034"/>
              <a:gd name="connsiteY9" fmla="*/ 55084 h 451691"/>
              <a:gd name="connsiteX10" fmla="*/ 632583 w 1580034"/>
              <a:gd name="connsiteY10" fmla="*/ 33050 h 451691"/>
              <a:gd name="connsiteX11" fmla="*/ 665634 w 1580034"/>
              <a:gd name="connsiteY11" fmla="*/ 22033 h 451691"/>
              <a:gd name="connsiteX12" fmla="*/ 742752 w 1580034"/>
              <a:gd name="connsiteY12" fmla="*/ 11016 h 451691"/>
              <a:gd name="connsiteX13" fmla="*/ 808853 w 1580034"/>
              <a:gd name="connsiteY13" fmla="*/ 0 h 451691"/>
              <a:gd name="connsiteX14" fmla="*/ 1370714 w 1580034"/>
              <a:gd name="connsiteY14" fmla="*/ 11016 h 451691"/>
              <a:gd name="connsiteX15" fmla="*/ 1403764 w 1580034"/>
              <a:gd name="connsiteY15" fmla="*/ 22033 h 451691"/>
              <a:gd name="connsiteX16" fmla="*/ 1458848 w 1580034"/>
              <a:gd name="connsiteY16" fmla="*/ 33050 h 451691"/>
              <a:gd name="connsiteX17" fmla="*/ 1580034 w 1580034"/>
              <a:gd name="connsiteY17" fmla="*/ 44067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80034" h="451691">
                <a:moveTo>
                  <a:pt x="59706" y="451691"/>
                </a:moveTo>
                <a:cubicBezTo>
                  <a:pt x="33051" y="371724"/>
                  <a:pt x="28750" y="390507"/>
                  <a:pt x="48689" y="297455"/>
                </a:cubicBezTo>
                <a:cubicBezTo>
                  <a:pt x="53555" y="274745"/>
                  <a:pt x="51398" y="244237"/>
                  <a:pt x="70723" y="231354"/>
                </a:cubicBezTo>
                <a:cubicBezTo>
                  <a:pt x="217438" y="133544"/>
                  <a:pt x="0" y="274316"/>
                  <a:pt x="136824" y="198303"/>
                </a:cubicBezTo>
                <a:cubicBezTo>
                  <a:pt x="159973" y="185443"/>
                  <a:pt x="177804" y="162610"/>
                  <a:pt x="202926" y="154236"/>
                </a:cubicBezTo>
                <a:lnTo>
                  <a:pt x="269027" y="132202"/>
                </a:lnTo>
                <a:cubicBezTo>
                  <a:pt x="280044" y="128530"/>
                  <a:pt x="292415" y="127627"/>
                  <a:pt x="302077" y="121185"/>
                </a:cubicBezTo>
                <a:cubicBezTo>
                  <a:pt x="313094" y="113840"/>
                  <a:pt x="323028" y="104529"/>
                  <a:pt x="335128" y="99151"/>
                </a:cubicBezTo>
                <a:cubicBezTo>
                  <a:pt x="382251" y="78208"/>
                  <a:pt x="400434" y="78919"/>
                  <a:pt x="445297" y="66101"/>
                </a:cubicBezTo>
                <a:cubicBezTo>
                  <a:pt x="456463" y="62911"/>
                  <a:pt x="467081" y="57901"/>
                  <a:pt x="478347" y="55084"/>
                </a:cubicBezTo>
                <a:cubicBezTo>
                  <a:pt x="534469" y="41053"/>
                  <a:pt x="570887" y="39905"/>
                  <a:pt x="632583" y="33050"/>
                </a:cubicBezTo>
                <a:cubicBezTo>
                  <a:pt x="643600" y="29378"/>
                  <a:pt x="654247" y="24311"/>
                  <a:pt x="665634" y="22033"/>
                </a:cubicBezTo>
                <a:cubicBezTo>
                  <a:pt x="691097" y="16940"/>
                  <a:pt x="717087" y="14964"/>
                  <a:pt x="742752" y="11016"/>
                </a:cubicBezTo>
                <a:cubicBezTo>
                  <a:pt x="764830" y="7620"/>
                  <a:pt x="786819" y="3672"/>
                  <a:pt x="808853" y="0"/>
                </a:cubicBezTo>
                <a:lnTo>
                  <a:pt x="1370714" y="11016"/>
                </a:lnTo>
                <a:cubicBezTo>
                  <a:pt x="1382319" y="11446"/>
                  <a:pt x="1392498" y="19216"/>
                  <a:pt x="1403764" y="22033"/>
                </a:cubicBezTo>
                <a:cubicBezTo>
                  <a:pt x="1421930" y="26575"/>
                  <a:pt x="1440341" y="30203"/>
                  <a:pt x="1458848" y="33050"/>
                </a:cubicBezTo>
                <a:cubicBezTo>
                  <a:pt x="1539340" y="45434"/>
                  <a:pt x="1524288" y="44067"/>
                  <a:pt x="1580034" y="44067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373696" y="3205908"/>
            <a:ext cx="1762699" cy="231355"/>
          </a:xfrm>
          <a:custGeom>
            <a:avLst/>
            <a:gdLst>
              <a:gd name="connsiteX0" fmla="*/ 0 w 1762699"/>
              <a:gd name="connsiteY0" fmla="*/ 187287 h 231355"/>
              <a:gd name="connsiteX1" fmla="*/ 132203 w 1762699"/>
              <a:gd name="connsiteY1" fmla="*/ 198304 h 231355"/>
              <a:gd name="connsiteX2" fmla="*/ 165253 w 1762699"/>
              <a:gd name="connsiteY2" fmla="*/ 209321 h 231355"/>
              <a:gd name="connsiteX3" fmla="*/ 749147 w 1762699"/>
              <a:gd name="connsiteY3" fmla="*/ 231355 h 231355"/>
              <a:gd name="connsiteX4" fmla="*/ 969485 w 1762699"/>
              <a:gd name="connsiteY4" fmla="*/ 220338 h 231355"/>
              <a:gd name="connsiteX5" fmla="*/ 1002535 w 1762699"/>
              <a:gd name="connsiteY5" fmla="*/ 209321 h 231355"/>
              <a:gd name="connsiteX6" fmla="*/ 1079653 w 1762699"/>
              <a:gd name="connsiteY6" fmla="*/ 198304 h 231355"/>
              <a:gd name="connsiteX7" fmla="*/ 1123721 w 1762699"/>
              <a:gd name="connsiteY7" fmla="*/ 187287 h 231355"/>
              <a:gd name="connsiteX8" fmla="*/ 1244906 w 1762699"/>
              <a:gd name="connsiteY8" fmla="*/ 165253 h 231355"/>
              <a:gd name="connsiteX9" fmla="*/ 1299991 w 1762699"/>
              <a:gd name="connsiteY9" fmla="*/ 143220 h 231355"/>
              <a:gd name="connsiteX10" fmla="*/ 1410159 w 1762699"/>
              <a:gd name="connsiteY10" fmla="*/ 110169 h 231355"/>
              <a:gd name="connsiteX11" fmla="*/ 1443210 w 1762699"/>
              <a:gd name="connsiteY11" fmla="*/ 88135 h 231355"/>
              <a:gd name="connsiteX12" fmla="*/ 1608463 w 1762699"/>
              <a:gd name="connsiteY12" fmla="*/ 55085 h 231355"/>
              <a:gd name="connsiteX13" fmla="*/ 1674564 w 1762699"/>
              <a:gd name="connsiteY13" fmla="*/ 33051 h 231355"/>
              <a:gd name="connsiteX14" fmla="*/ 1740665 w 1762699"/>
              <a:gd name="connsiteY14" fmla="*/ 11017 h 231355"/>
              <a:gd name="connsiteX15" fmla="*/ 1762699 w 1762699"/>
              <a:gd name="connsiteY15" fmla="*/ 0 h 23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2699" h="231355">
                <a:moveTo>
                  <a:pt x="0" y="187287"/>
                </a:moveTo>
                <a:cubicBezTo>
                  <a:pt x="44068" y="190959"/>
                  <a:pt x="88370" y="192460"/>
                  <a:pt x="132203" y="198304"/>
                </a:cubicBezTo>
                <a:cubicBezTo>
                  <a:pt x="143714" y="199839"/>
                  <a:pt x="153698" y="208165"/>
                  <a:pt x="165253" y="209321"/>
                </a:cubicBezTo>
                <a:cubicBezTo>
                  <a:pt x="302513" y="223047"/>
                  <a:pt x="675031" y="229296"/>
                  <a:pt x="749147" y="231355"/>
                </a:cubicBezTo>
                <a:cubicBezTo>
                  <a:pt x="822593" y="227683"/>
                  <a:pt x="896224" y="226709"/>
                  <a:pt x="969485" y="220338"/>
                </a:cubicBezTo>
                <a:cubicBezTo>
                  <a:pt x="981054" y="219332"/>
                  <a:pt x="991148" y="211598"/>
                  <a:pt x="1002535" y="209321"/>
                </a:cubicBezTo>
                <a:cubicBezTo>
                  <a:pt x="1027998" y="204228"/>
                  <a:pt x="1054105" y="202949"/>
                  <a:pt x="1079653" y="198304"/>
                </a:cubicBezTo>
                <a:cubicBezTo>
                  <a:pt x="1094550" y="195595"/>
                  <a:pt x="1108824" y="189996"/>
                  <a:pt x="1123721" y="187287"/>
                </a:cubicBezTo>
                <a:cubicBezTo>
                  <a:pt x="1174192" y="178110"/>
                  <a:pt x="1199925" y="180246"/>
                  <a:pt x="1244906" y="165253"/>
                </a:cubicBezTo>
                <a:cubicBezTo>
                  <a:pt x="1263667" y="158999"/>
                  <a:pt x="1281230" y="149474"/>
                  <a:pt x="1299991" y="143220"/>
                </a:cubicBezTo>
                <a:cubicBezTo>
                  <a:pt x="1330782" y="132956"/>
                  <a:pt x="1384621" y="127195"/>
                  <a:pt x="1410159" y="110169"/>
                </a:cubicBezTo>
                <a:cubicBezTo>
                  <a:pt x="1421176" y="102824"/>
                  <a:pt x="1430766" y="92660"/>
                  <a:pt x="1443210" y="88135"/>
                </a:cubicBezTo>
                <a:cubicBezTo>
                  <a:pt x="1498203" y="68138"/>
                  <a:pt x="1551388" y="63239"/>
                  <a:pt x="1608463" y="55085"/>
                </a:cubicBezTo>
                <a:lnTo>
                  <a:pt x="1674564" y="33051"/>
                </a:lnTo>
                <a:cubicBezTo>
                  <a:pt x="1674566" y="33050"/>
                  <a:pt x="1740662" y="11018"/>
                  <a:pt x="1740665" y="11017"/>
                </a:cubicBezTo>
                <a:lnTo>
                  <a:pt x="1762699" y="0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6257581" y="3007605"/>
            <a:ext cx="462708" cy="198303"/>
          </a:xfrm>
          <a:custGeom>
            <a:avLst/>
            <a:gdLst>
              <a:gd name="connsiteX0" fmla="*/ 0 w 462708"/>
              <a:gd name="connsiteY0" fmla="*/ 198303 h 198303"/>
              <a:gd name="connsiteX1" fmla="*/ 44067 w 462708"/>
              <a:gd name="connsiteY1" fmla="*/ 187287 h 198303"/>
              <a:gd name="connsiteX2" fmla="*/ 77118 w 462708"/>
              <a:gd name="connsiteY2" fmla="*/ 176270 h 198303"/>
              <a:gd name="connsiteX3" fmla="*/ 165253 w 462708"/>
              <a:gd name="connsiteY3" fmla="*/ 154236 h 198303"/>
              <a:gd name="connsiteX4" fmla="*/ 198303 w 462708"/>
              <a:gd name="connsiteY4" fmla="*/ 143219 h 198303"/>
              <a:gd name="connsiteX5" fmla="*/ 264405 w 462708"/>
              <a:gd name="connsiteY5" fmla="*/ 99152 h 198303"/>
              <a:gd name="connsiteX6" fmla="*/ 297455 w 462708"/>
              <a:gd name="connsiteY6" fmla="*/ 88135 h 198303"/>
              <a:gd name="connsiteX7" fmla="*/ 363556 w 462708"/>
              <a:gd name="connsiteY7" fmla="*/ 44067 h 198303"/>
              <a:gd name="connsiteX8" fmla="*/ 429658 w 462708"/>
              <a:gd name="connsiteY8" fmla="*/ 22034 h 198303"/>
              <a:gd name="connsiteX9" fmla="*/ 462708 w 462708"/>
              <a:gd name="connsiteY9" fmla="*/ 11017 h 198303"/>
              <a:gd name="connsiteX10" fmla="*/ 462708 w 462708"/>
              <a:gd name="connsiteY10" fmla="*/ 0 h 19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2708" h="198303">
                <a:moveTo>
                  <a:pt x="0" y="198303"/>
                </a:moveTo>
                <a:cubicBezTo>
                  <a:pt x="14689" y="194631"/>
                  <a:pt x="29509" y="191446"/>
                  <a:pt x="44067" y="187287"/>
                </a:cubicBezTo>
                <a:cubicBezTo>
                  <a:pt x="55233" y="184097"/>
                  <a:pt x="65914" y="179326"/>
                  <a:pt x="77118" y="176270"/>
                </a:cubicBezTo>
                <a:cubicBezTo>
                  <a:pt x="106333" y="168302"/>
                  <a:pt x="136525" y="163812"/>
                  <a:pt x="165253" y="154236"/>
                </a:cubicBezTo>
                <a:cubicBezTo>
                  <a:pt x="176270" y="150564"/>
                  <a:pt x="188152" y="148859"/>
                  <a:pt x="198303" y="143219"/>
                </a:cubicBezTo>
                <a:cubicBezTo>
                  <a:pt x="221452" y="130359"/>
                  <a:pt x="239283" y="107526"/>
                  <a:pt x="264405" y="99152"/>
                </a:cubicBezTo>
                <a:cubicBezTo>
                  <a:pt x="275422" y="95480"/>
                  <a:pt x="287304" y="93775"/>
                  <a:pt x="297455" y="88135"/>
                </a:cubicBezTo>
                <a:cubicBezTo>
                  <a:pt x="320604" y="75274"/>
                  <a:pt x="338434" y="52441"/>
                  <a:pt x="363556" y="44067"/>
                </a:cubicBezTo>
                <a:lnTo>
                  <a:pt x="429658" y="22034"/>
                </a:lnTo>
                <a:cubicBezTo>
                  <a:pt x="440675" y="18362"/>
                  <a:pt x="462708" y="22630"/>
                  <a:pt x="462708" y="11017"/>
                </a:cubicBezTo>
                <a:lnTo>
                  <a:pt x="462708" y="0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6698255" y="2765234"/>
            <a:ext cx="91341" cy="70607"/>
          </a:xfrm>
          <a:custGeom>
            <a:avLst/>
            <a:gdLst>
              <a:gd name="connsiteX0" fmla="*/ 0 w 91341"/>
              <a:gd name="connsiteY0" fmla="*/ 0 h 70607"/>
              <a:gd name="connsiteX1" fmla="*/ 33051 w 91341"/>
              <a:gd name="connsiteY1" fmla="*/ 22033 h 70607"/>
              <a:gd name="connsiteX2" fmla="*/ 88135 w 91341"/>
              <a:gd name="connsiteY2" fmla="*/ 66101 h 7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341" h="70607">
                <a:moveTo>
                  <a:pt x="0" y="0"/>
                </a:moveTo>
                <a:cubicBezTo>
                  <a:pt x="11017" y="7344"/>
                  <a:pt x="22879" y="13557"/>
                  <a:pt x="33051" y="22033"/>
                </a:cubicBezTo>
                <a:cubicBezTo>
                  <a:pt x="91341" y="70607"/>
                  <a:pt x="41925" y="42995"/>
                  <a:pt x="88135" y="66101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16016" y="5157192"/>
            <a:ext cx="124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Печінка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236296" y="1772816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Кишечник </a:t>
            </a:r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32240" y="4581128"/>
            <a:ext cx="220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Анальний отвір</a:t>
            </a:r>
            <a:endParaRPr lang="ru-RU" sz="2400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7452320" y="2132856"/>
            <a:ext cx="504056" cy="7200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699792" y="2204864"/>
            <a:ext cx="1152128" cy="10081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932040" y="1772816"/>
            <a:ext cx="0" cy="12961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1" idx="0"/>
          </p:cNvCxnSpPr>
          <p:nvPr/>
        </p:nvCxnSpPr>
        <p:spPr>
          <a:xfrm flipV="1">
            <a:off x="7833343" y="3429000"/>
            <a:ext cx="987129" cy="115212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148064" y="3356992"/>
            <a:ext cx="144016" cy="1800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2987824" y="3429000"/>
            <a:ext cx="576064" cy="158417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Тришарові двобічносиметричні із членистим тілом і кінцівками</a:t>
            </a:r>
            <a:endParaRPr lang="ru-RU" sz="2400" dirty="0"/>
          </a:p>
        </p:txBody>
      </p:sp>
      <p:pic>
        <p:nvPicPr>
          <p:cNvPr id="5122" name="Picture 2" descr="http://tana.ucoz.ru/_ld/13/39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15718" cy="5556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Дихальна, видільна,                                            незамкнена кровоносна системи </a:t>
            </a:r>
            <a:endParaRPr lang="ru-RU" sz="2800" dirty="0"/>
          </a:p>
        </p:txBody>
      </p:sp>
      <p:pic>
        <p:nvPicPr>
          <p:cNvPr id="39938" name="Picture 2" descr="Файл:Кровоносна вид і дих сис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4" y="1556792"/>
            <a:ext cx="9047156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556792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Зябра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556792"/>
            <a:ext cx="1050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Серце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1988840"/>
            <a:ext cx="1214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Судини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3717032"/>
            <a:ext cx="1834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Кров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(гемолімфа)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безбарвна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596336" y="2492896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47664" y="1628800"/>
            <a:ext cx="2056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</a:rPr>
              <a:t>Зелені залози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Нервова система</a:t>
            </a:r>
            <a:endParaRPr lang="ru-RU" sz="2800" dirty="0"/>
          </a:p>
        </p:txBody>
      </p:sp>
      <p:pic>
        <p:nvPicPr>
          <p:cNvPr id="40962" name="Picture 2" descr="Файл:Сист внутр орг у річк ра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33878" cy="4053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2819400" cy="161925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860032" y="2060848"/>
            <a:ext cx="0" cy="7920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16216" y="2060848"/>
            <a:ext cx="0" cy="3600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47664" y="4653136"/>
            <a:ext cx="2484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Навкологлоткове </a:t>
            </a:r>
          </a:p>
          <a:p>
            <a:r>
              <a:rPr lang="uk-UA" sz="2400" dirty="0" smtClean="0"/>
              <a:t>нервове кільце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52736"/>
            <a:ext cx="3459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Навкологлоткове нервове кільце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4653136"/>
            <a:ext cx="2892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Черевний </a:t>
            </a:r>
          </a:p>
          <a:p>
            <a:r>
              <a:rPr lang="uk-UA" sz="2400" dirty="0" smtClean="0"/>
              <a:t>нервовий ланцюжок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Рак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Органи чуття: очі складні фасеткові з багатьох простих вічок. Мозаїчне бачення</a:t>
            </a:r>
            <a:endParaRPr lang="ru-RU" sz="2800" dirty="0"/>
          </a:p>
        </p:txBody>
      </p:sp>
      <p:pic>
        <p:nvPicPr>
          <p:cNvPr id="4" name="Picture 4" descr="http://stebok.net/uploads/posts/2012-10/1349125791_st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832648" cy="54798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332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Синій </a:t>
            </a:r>
            <a:r>
              <a:rPr lang="uk-UA" sz="2400" dirty="0" err="1" smtClean="0">
                <a:solidFill>
                  <a:schemeClr val="bg1"/>
                </a:solidFill>
              </a:rPr>
              <a:t>флоридський</a:t>
            </a:r>
            <a:r>
              <a:rPr lang="uk-UA" sz="2400" dirty="0" smtClean="0">
                <a:solidFill>
                  <a:schemeClr val="bg1"/>
                </a:solidFill>
              </a:rPr>
              <a:t> рак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Річковий рак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Органи чуття</a:t>
            </a:r>
            <a:r>
              <a:rPr lang="uk-UA" sz="2800" dirty="0" smtClean="0"/>
              <a:t>: органи нюху – на коротких вусиках, органи дотику – на довгих</a:t>
            </a:r>
            <a:endParaRPr lang="ru-RU" sz="2800" dirty="0"/>
          </a:p>
        </p:txBody>
      </p:sp>
      <p:pic>
        <p:nvPicPr>
          <p:cNvPr id="4" name="Picture 10" descr="http://www.naturephoto-cz.com/photos/others/%D0%A8%D0%B8%D1%80%D0%BE%D0%BA%D0%BE%D0%BF%D0%B0%D0%BB%D1%8B%D0%B9-%D1%80%D0%B5%D1%87%D0%BD%D0%BE%D0%B9-%D1%80%D0%B0%D0%BA-34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53401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2276872"/>
            <a:ext cx="176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Короткий вусик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4363" y="3244334"/>
            <a:ext cx="154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Довгий вусик </a:t>
            </a:r>
            <a:endParaRPr lang="ru-RU" dirty="0"/>
          </a:p>
        </p:txBody>
      </p:sp>
      <p:pic>
        <p:nvPicPr>
          <p:cNvPr id="7" name="Picture 10" descr="http://www.naturephoto-cz.com/photos/others/%D0%A8%D0%B8%D1%80%D0%BE%D0%BA%D0%BE%D0%BF%D0%B0%D0%BB%D1%8B%D0%B9-%D1%80%D0%B5%D1%87%D0%BD%D0%BE%D0%B9-%D1%80%D0%B0%D0%BA-34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16824" cy="53401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2060848"/>
            <a:ext cx="305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Короткий вусик (нюх)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980728"/>
            <a:ext cx="293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Довгий вусик (дотик)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27984" y="2492896"/>
            <a:ext cx="576064" cy="792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47865" y="1340768"/>
            <a:ext cx="936103" cy="64807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Розмноження ракоподібних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Роздільностатеві </a:t>
            </a:r>
            <a:endParaRPr lang="ru-RU" sz="2800" dirty="0"/>
          </a:p>
        </p:txBody>
      </p:sp>
      <p:pic>
        <p:nvPicPr>
          <p:cNvPr id="40962" name="Picture 2" descr="Файл:Сист внутр орг у річк ра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332515" cy="1944216"/>
          </a:xfrm>
          <a:prstGeom prst="rect">
            <a:avLst/>
          </a:prstGeom>
          <a:noFill/>
        </p:spPr>
      </p:pic>
      <p:pic>
        <p:nvPicPr>
          <p:cNvPr id="4098" name="Picture 2" descr="http://www.dom-bez-kluchey.ru/1.AQUARIUM/4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693567" cy="5544616"/>
          </a:xfrm>
          <a:prstGeom prst="rect">
            <a:avLst/>
          </a:prstGeom>
          <a:noFill/>
        </p:spPr>
      </p:pic>
      <p:pic>
        <p:nvPicPr>
          <p:cNvPr id="4100" name="Picture 4" descr="Спаривание и откладывание яи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4938836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5856" y="692696"/>
            <a:ext cx="2131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Статеві залози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924944"/>
            <a:ext cx="3626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Копуляція (спаровування) </a:t>
            </a:r>
          </a:p>
          <a:p>
            <a:r>
              <a:rPr lang="uk-UA" sz="2400" dirty="0" smtClean="0"/>
              <a:t>креветок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620688"/>
            <a:ext cx="358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Запліднені яйця креветка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носить під черевцем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Розвиток ракоподібних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Яйця поступово розвиваються і вже видно очі ембріонів</a:t>
            </a:r>
            <a:endParaRPr lang="ru-RU" sz="2400" dirty="0"/>
          </a:p>
        </p:txBody>
      </p:sp>
      <p:pic>
        <p:nvPicPr>
          <p:cNvPr id="6146" name="Picture 2" descr="Развитие яиц и уход за клад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686749" cy="4104456"/>
          </a:xfrm>
          <a:prstGeom prst="rect">
            <a:avLst/>
          </a:prstGeom>
          <a:noFill/>
        </p:spPr>
      </p:pic>
      <p:pic>
        <p:nvPicPr>
          <p:cNvPr id="6148" name="Picture 4" descr="Развитие яиц и уход за клад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5184576" cy="504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Розвиток  ракоподібних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Розвиток </a:t>
            </a:r>
            <a:r>
              <a:rPr lang="uk-UA" sz="2400" b="1" dirty="0" smtClean="0"/>
              <a:t>прямий</a:t>
            </a:r>
            <a:r>
              <a:rPr lang="uk-UA" sz="2400" dirty="0" smtClean="0"/>
              <a:t>, молоді рачки дуже схожі на дорослих</a:t>
            </a:r>
            <a:endParaRPr lang="ru-RU" sz="2400" dirty="0"/>
          </a:p>
        </p:txBody>
      </p:sp>
      <p:pic>
        <p:nvPicPr>
          <p:cNvPr id="53250" name="Picture 2" descr="http://www.dom-bez-kluchey.ru/1.AQUARIUM/4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6191250" cy="4762500"/>
          </a:xfrm>
          <a:prstGeom prst="rect">
            <a:avLst/>
          </a:prstGeom>
          <a:noFill/>
        </p:spPr>
      </p:pic>
      <p:pic>
        <p:nvPicPr>
          <p:cNvPr id="53252" name="Picture 4" descr="http://shrimp-aquarium.ucoz.ru/fotoraki/Cambare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5308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Линька ракоподібних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Рости можуть тільки під час линьки,               протягом кількох годин чи днів</a:t>
            </a:r>
            <a:endParaRPr lang="ru-RU" sz="2800" dirty="0"/>
          </a:p>
        </p:txBody>
      </p:sp>
      <p:pic>
        <p:nvPicPr>
          <p:cNvPr id="5122" name="Picture 2" descr="http://www.dennerle.eu/global/images/stories/aquaristik/nano-aquaristik/Tiere/exuvi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04" y="620688"/>
            <a:ext cx="7983470" cy="53285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7663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Скинутий старий панцир.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Під час линьки </a:t>
            </a:r>
            <a:r>
              <a:rPr lang="uk-UA" sz="2400" b="1" dirty="0" smtClean="0">
                <a:solidFill>
                  <a:schemeClr val="bg1"/>
                </a:solidFill>
              </a:rPr>
              <a:t>регенерують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утрачені кінцівки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    Мотоцикл із панцирів ракоподібних –                                                               витвір </a:t>
            </a:r>
            <a:r>
              <a:rPr lang="uk-UA" sz="2000" dirty="0" err="1" smtClean="0"/>
              <a:t>тайваньського</a:t>
            </a:r>
            <a:r>
              <a:rPr lang="uk-UA" sz="2000" dirty="0" smtClean="0"/>
              <a:t> шеф-повара </a:t>
            </a:r>
            <a:r>
              <a:rPr lang="uk-UA" sz="2000" dirty="0" err="1" smtClean="0"/>
              <a:t>Хуанг</a:t>
            </a:r>
            <a:r>
              <a:rPr lang="uk-UA" sz="2000" dirty="0" smtClean="0"/>
              <a:t> </a:t>
            </a:r>
            <a:r>
              <a:rPr lang="uk-UA" sz="2000" dirty="0" err="1" smtClean="0"/>
              <a:t>Мінгбо</a:t>
            </a:r>
            <a:endParaRPr lang="ru-RU" sz="2000" dirty="0"/>
          </a:p>
        </p:txBody>
      </p:sp>
      <p:pic>
        <p:nvPicPr>
          <p:cNvPr id="54274" name="Picture 2" descr="Мотоцикл из лобст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36289" cy="602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зовнішній скелет із </a:t>
            </a:r>
            <a:r>
              <a:rPr lang="uk-UA" sz="2800" b="1" dirty="0" smtClean="0"/>
              <a:t>хітину</a:t>
            </a:r>
            <a:endParaRPr lang="ru-RU" sz="2800" b="1" dirty="0"/>
          </a:p>
        </p:txBody>
      </p:sp>
      <p:pic>
        <p:nvPicPr>
          <p:cNvPr id="4098" name="Picture 2" descr="Членистоногие - 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82606" cy="565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Первинна порожнина + вторинна порожнина = </a:t>
            </a:r>
            <a:r>
              <a:rPr lang="uk-UA" sz="2800" b="1" dirty="0" smtClean="0"/>
              <a:t>змішана порожнина тіла (</a:t>
            </a:r>
            <a:r>
              <a:rPr lang="uk-UA" sz="2800" b="1" dirty="0" err="1" smtClean="0"/>
              <a:t>міксоцель</a:t>
            </a:r>
            <a:r>
              <a:rPr lang="uk-UA" sz="2800" b="1" dirty="0" smtClean="0"/>
              <a:t>)</a:t>
            </a:r>
            <a:endParaRPr lang="ru-RU" sz="2800" b="1" dirty="0"/>
          </a:p>
        </p:txBody>
      </p:sp>
      <p:pic>
        <p:nvPicPr>
          <p:cNvPr id="2050" name="Picture 2" descr="http://yznavaika.com/wp-content/uploads/2011/11/%D1%87%D0%BB%D0%B5%D0%BD%D0%B8%D1%81%D1%82%D0%BE%D0%BD%D0%BE%D0%B3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51192" cy="539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Травна система </a:t>
            </a:r>
            <a:r>
              <a:rPr lang="uk-UA" sz="2800" dirty="0" smtClean="0"/>
              <a:t>добре розвинена</a:t>
            </a:r>
            <a:endParaRPr lang="ru-RU" sz="2800" dirty="0"/>
          </a:p>
        </p:txBody>
      </p:sp>
      <p:pic>
        <p:nvPicPr>
          <p:cNvPr id="3074" name="Picture 2" descr="http://zhukland.ru/pic/1298033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67" y="593394"/>
            <a:ext cx="8814922" cy="571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Кровоносна система незамкнена</a:t>
            </a:r>
            <a:endParaRPr lang="ru-RU" sz="2800" dirty="0"/>
          </a:p>
        </p:txBody>
      </p:sp>
      <p:pic>
        <p:nvPicPr>
          <p:cNvPr id="1026" name="Picture 2" descr="http://t2.gstatic.com/images?q=tbn:ANd9GcRRZI598Mv6D1ZX4_JbDjQQoA4oI7H3I_n-RKjRRRQ3GylPYuRcBwceSWAS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76864" cy="5575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08304" y="5733256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Дафнія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052736"/>
            <a:ext cx="836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Серце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79912" y="1340768"/>
            <a:ext cx="21602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Органи дихання: зябра </a:t>
            </a:r>
            <a:endParaRPr lang="ru-RU" sz="2800" dirty="0"/>
          </a:p>
        </p:txBody>
      </p:sp>
      <p:pic>
        <p:nvPicPr>
          <p:cNvPr id="22532" name="Picture 4" descr="http://img15.nnm.ru/1/9/9/6/1/d9425505a57b8ea98a3ae2862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47010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48264" y="620688"/>
            <a:ext cx="1572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Мечохвіст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3501008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Зябра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372200" y="3789040"/>
            <a:ext cx="504056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Членистоногі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Органи дихання: трахеї </a:t>
            </a:r>
            <a:endParaRPr lang="ru-RU" sz="2800" dirty="0"/>
          </a:p>
        </p:txBody>
      </p:sp>
      <p:pic>
        <p:nvPicPr>
          <p:cNvPr id="21506" name="Picture 2" descr="http://compulenta.ru/upload/iblock/e52/Z3551435-Garden_tiger_moth_spiracle,_SEM-S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25167" cy="5548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4005064"/>
            <a:ext cx="1915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Дихальце – </a:t>
            </a:r>
          </a:p>
          <a:p>
            <a:r>
              <a:rPr lang="uk-UA" sz="2400" dirty="0" smtClean="0"/>
              <a:t>вхід у трахею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517232"/>
            <a:ext cx="143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Гусениця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472</Words>
  <Application>Microsoft Office PowerPoint</Application>
  <PresentationFormat>Экран (4:3)</PresentationFormat>
  <Paragraphs>149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Тип  Членистоногі   Клас  Ракоподібні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Тип Членистоногі</vt:lpstr>
      <vt:lpstr>Клас Ракоподібні</vt:lpstr>
      <vt:lpstr>Клас Ракоподібні</vt:lpstr>
      <vt:lpstr>Клас Ракоподібні</vt:lpstr>
      <vt:lpstr>Клас Ракоподібні</vt:lpstr>
      <vt:lpstr>Клас Ракоподібні</vt:lpstr>
      <vt:lpstr>Клас Ракоподібні</vt:lpstr>
      <vt:lpstr>Річковий рак</vt:lpstr>
      <vt:lpstr>Річковий рак</vt:lpstr>
      <vt:lpstr>Річковий рак</vt:lpstr>
      <vt:lpstr>Річковий рак</vt:lpstr>
      <vt:lpstr>Річковий рак</vt:lpstr>
      <vt:lpstr>Річковий рак</vt:lpstr>
      <vt:lpstr>Річковий рак</vt:lpstr>
      <vt:lpstr>Річковий рак</vt:lpstr>
      <vt:lpstr>Рак </vt:lpstr>
      <vt:lpstr>Річковий рак</vt:lpstr>
      <vt:lpstr>Розмноження ракоподібних</vt:lpstr>
      <vt:lpstr>Розвиток ракоподібних</vt:lpstr>
      <vt:lpstr>Розвиток  ракоподібних</vt:lpstr>
      <vt:lpstr>Линька ракоподібних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Членистоногі  клас Ракоподібні</dc:title>
  <dc:creator>User</dc:creator>
  <cp:lastModifiedBy>Пользователь Windows</cp:lastModifiedBy>
  <cp:revision>55</cp:revision>
  <dcterms:created xsi:type="dcterms:W3CDTF">2012-11-22T16:39:59Z</dcterms:created>
  <dcterms:modified xsi:type="dcterms:W3CDTF">2014-01-30T09:45:13Z</dcterms:modified>
</cp:coreProperties>
</file>